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73B56-ECF4-42FB-AE7F-C6839D7F0A9A}" type="datetimeFigureOut">
              <a:rPr lang="en-IN" smtClean="0"/>
              <a:pPr/>
              <a:t>13-06-2017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4C88-B78E-42F6-8E69-70D239A7D2E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Golgi Bodies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400800" cy="1752600"/>
          </a:xfrm>
        </p:spPr>
        <p:txBody>
          <a:bodyPr/>
          <a:lstStyle/>
          <a:p>
            <a:r>
              <a:rPr lang="en-IN" dirty="0" err="1" smtClean="0"/>
              <a:t>Nandakumar</a:t>
            </a:r>
            <a:r>
              <a:rPr lang="en-IN" dirty="0" smtClean="0"/>
              <a:t> S</a:t>
            </a:r>
          </a:p>
          <a:p>
            <a:r>
              <a:rPr lang="en-IN" dirty="0" err="1" smtClean="0"/>
              <a:t>Asst</a:t>
            </a:r>
            <a:r>
              <a:rPr lang="en-IN" dirty="0" smtClean="0"/>
              <a:t> Professor </a:t>
            </a:r>
          </a:p>
          <a:p>
            <a:r>
              <a:rPr lang="en-IN" dirty="0" smtClean="0"/>
              <a:t>PG </a:t>
            </a:r>
            <a:r>
              <a:rPr lang="en-IN" dirty="0" err="1" smtClean="0"/>
              <a:t>Deapartment</a:t>
            </a:r>
            <a:r>
              <a:rPr lang="en-IN" dirty="0" smtClean="0"/>
              <a:t> </a:t>
            </a:r>
            <a:r>
              <a:rPr lang="en-IN" smtClean="0"/>
              <a:t>of Zoology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Chemical composition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Chemical composition change from time to time</a:t>
            </a:r>
          </a:p>
          <a:p>
            <a:r>
              <a:rPr lang="en-IN" dirty="0" smtClean="0"/>
              <a:t>Fluid mosaic model</a:t>
            </a:r>
          </a:p>
          <a:p>
            <a:r>
              <a:rPr lang="en-IN" dirty="0" smtClean="0">
                <a:solidFill>
                  <a:srgbClr val="0000FF"/>
                </a:solidFill>
              </a:rPr>
              <a:t>Phospholipids, proteins </a:t>
            </a:r>
            <a:r>
              <a:rPr lang="en-IN" dirty="0" smtClean="0"/>
              <a:t>(high content)</a:t>
            </a:r>
          </a:p>
          <a:p>
            <a:r>
              <a:rPr lang="en-IN" dirty="0" smtClean="0">
                <a:solidFill>
                  <a:srgbClr val="C00000"/>
                </a:solidFill>
              </a:rPr>
              <a:t>Cholesterol, </a:t>
            </a:r>
            <a:r>
              <a:rPr lang="en-IN" dirty="0" err="1" smtClean="0">
                <a:solidFill>
                  <a:srgbClr val="C00000"/>
                </a:solidFill>
              </a:rPr>
              <a:t>carotenoids</a:t>
            </a:r>
            <a:r>
              <a:rPr lang="en-IN" dirty="0" smtClean="0">
                <a:solidFill>
                  <a:srgbClr val="C00000"/>
                </a:solidFill>
              </a:rPr>
              <a:t>, fatty acids, triglycerides, </a:t>
            </a:r>
            <a:r>
              <a:rPr lang="en-IN" dirty="0" err="1" smtClean="0">
                <a:solidFill>
                  <a:srgbClr val="C00000"/>
                </a:solidFill>
              </a:rPr>
              <a:t>mucopolysaccharides</a:t>
            </a:r>
            <a:r>
              <a:rPr lang="en-IN" dirty="0" smtClean="0">
                <a:solidFill>
                  <a:srgbClr val="C00000"/>
                </a:solidFill>
              </a:rPr>
              <a:t>, </a:t>
            </a:r>
            <a:r>
              <a:rPr lang="en-IN" dirty="0" err="1" smtClean="0">
                <a:solidFill>
                  <a:srgbClr val="C00000"/>
                </a:solidFill>
              </a:rPr>
              <a:t>vit</a:t>
            </a:r>
            <a:r>
              <a:rPr lang="en-IN" dirty="0" smtClean="0">
                <a:solidFill>
                  <a:srgbClr val="C00000"/>
                </a:solidFill>
              </a:rPr>
              <a:t>. C </a:t>
            </a:r>
            <a:r>
              <a:rPr lang="en-IN" dirty="0" smtClean="0"/>
              <a:t>(low content)</a:t>
            </a:r>
          </a:p>
          <a:p>
            <a:r>
              <a:rPr lang="en-IN" dirty="0" smtClean="0"/>
              <a:t>Rich in enzymes</a:t>
            </a:r>
          </a:p>
          <a:p>
            <a:pPr lvl="4"/>
            <a:r>
              <a:rPr lang="en-IN" dirty="0" smtClean="0"/>
              <a:t>Mainly </a:t>
            </a:r>
            <a:r>
              <a:rPr lang="en-IN" b="1" dirty="0" smtClean="0"/>
              <a:t>thiamine </a:t>
            </a:r>
            <a:r>
              <a:rPr lang="en-IN" b="1" dirty="0" err="1" smtClean="0"/>
              <a:t>pyrophosphatases</a:t>
            </a:r>
            <a:r>
              <a:rPr lang="en-IN" b="1" dirty="0" smtClean="0"/>
              <a:t> &amp; </a:t>
            </a:r>
            <a:r>
              <a:rPr lang="en-IN" b="1" dirty="0" err="1" smtClean="0"/>
              <a:t>glycosyl</a:t>
            </a:r>
            <a:r>
              <a:rPr lang="en-IN" b="1" dirty="0" smtClean="0"/>
              <a:t> </a:t>
            </a:r>
            <a:r>
              <a:rPr lang="en-IN" b="1" dirty="0" err="1" smtClean="0"/>
              <a:t>tranferases</a:t>
            </a:r>
            <a:r>
              <a:rPr lang="en-IN" b="1" dirty="0" smtClean="0"/>
              <a:t> </a:t>
            </a:r>
            <a:r>
              <a:rPr lang="en-IN" dirty="0" smtClean="0"/>
              <a:t>(Transfer oligosaccharides to proteins &amp; lipids to synthesize </a:t>
            </a:r>
            <a:r>
              <a:rPr lang="en-IN" dirty="0" err="1" smtClean="0"/>
              <a:t>glycoproteins</a:t>
            </a:r>
            <a:r>
              <a:rPr lang="en-IN" dirty="0" smtClean="0"/>
              <a:t> &amp; </a:t>
            </a:r>
            <a:r>
              <a:rPr lang="en-IN" dirty="0" err="1" smtClean="0"/>
              <a:t>glycolipids</a:t>
            </a:r>
            <a:r>
              <a:rPr lang="en-IN" dirty="0" smtClean="0"/>
              <a:t>)</a:t>
            </a:r>
          </a:p>
          <a:p>
            <a:pPr lvl="4"/>
            <a:r>
              <a:rPr lang="en-IN" dirty="0" err="1" smtClean="0"/>
              <a:t>ADPase</a:t>
            </a:r>
            <a:r>
              <a:rPr lang="en-IN" dirty="0" smtClean="0"/>
              <a:t>, </a:t>
            </a:r>
            <a:r>
              <a:rPr lang="en-IN" dirty="0" err="1" smtClean="0"/>
              <a:t>ATPase</a:t>
            </a:r>
            <a:r>
              <a:rPr lang="en-IN" dirty="0" smtClean="0"/>
              <a:t>, </a:t>
            </a:r>
            <a:r>
              <a:rPr lang="en-IN" dirty="0" err="1" smtClean="0"/>
              <a:t>phospholipase</a:t>
            </a:r>
            <a:r>
              <a:rPr lang="en-IN" dirty="0" smtClean="0"/>
              <a:t>, </a:t>
            </a:r>
            <a:r>
              <a:rPr lang="en-IN" dirty="0" err="1" smtClean="0"/>
              <a:t>transferases</a:t>
            </a:r>
            <a:r>
              <a:rPr lang="en-IN" dirty="0" smtClean="0"/>
              <a:t>, </a:t>
            </a:r>
            <a:r>
              <a:rPr lang="en-IN" dirty="0" err="1" smtClean="0"/>
              <a:t>lysosomal</a:t>
            </a:r>
            <a:r>
              <a:rPr lang="en-IN" dirty="0" smtClean="0"/>
              <a:t> enzymes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Biogenesis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Components of Golgi complex are constantly formed, changed, broken down </a:t>
            </a:r>
            <a:r>
              <a:rPr lang="en-IN" smtClean="0"/>
              <a:t>and re-formed</a:t>
            </a:r>
            <a:endParaRPr lang="en-IN" dirty="0" smtClean="0"/>
          </a:p>
          <a:p>
            <a:r>
              <a:rPr lang="en-IN" dirty="0" smtClean="0"/>
              <a:t>Three hypothesis</a:t>
            </a:r>
          </a:p>
          <a:p>
            <a:pPr marL="2286000" lvl="4" indent="-457200">
              <a:buFont typeface="+mj-lt"/>
              <a:buAutoNum type="arabicPeriod"/>
            </a:pPr>
            <a:r>
              <a:rPr lang="en-IN" dirty="0" smtClean="0"/>
              <a:t>De novo (as new buds)</a:t>
            </a:r>
          </a:p>
          <a:p>
            <a:pPr marL="2286000" lvl="4" indent="-457200">
              <a:buFont typeface="+mj-lt"/>
              <a:buAutoNum type="arabicPeriod"/>
            </a:pPr>
            <a:r>
              <a:rPr lang="en-IN" dirty="0" smtClean="0"/>
              <a:t>Arise from pre-existing membrane (from PM, ER &amp; nuclear membrane)</a:t>
            </a:r>
          </a:p>
          <a:p>
            <a:pPr marL="2286000" lvl="4" indent="-457200">
              <a:buFont typeface="+mj-lt"/>
              <a:buAutoNum type="arabicPeriod"/>
            </a:pPr>
            <a:r>
              <a:rPr lang="en-IN" dirty="0" smtClean="0"/>
              <a:t>Golgi lamellae from SER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b="1" dirty="0" err="1" smtClean="0">
                <a:solidFill>
                  <a:srgbClr val="C00000"/>
                </a:solidFill>
              </a:rPr>
              <a:t>Secretory</a:t>
            </a:r>
            <a:r>
              <a:rPr lang="en-IN" b="1" dirty="0" smtClean="0">
                <a:solidFill>
                  <a:srgbClr val="C00000"/>
                </a:solidFill>
              </a:rPr>
              <a:t> centres </a:t>
            </a:r>
            <a:r>
              <a:rPr lang="en-IN" dirty="0" smtClean="0"/>
              <a:t>of the cell</a:t>
            </a:r>
          </a:p>
          <a:p>
            <a:r>
              <a:rPr lang="en-IN" dirty="0" smtClean="0"/>
              <a:t>Serve as intracellular compartment for </a:t>
            </a:r>
            <a:r>
              <a:rPr lang="en-IN" b="1" dirty="0" smtClean="0">
                <a:solidFill>
                  <a:srgbClr val="0000FF"/>
                </a:solidFill>
              </a:rPr>
              <a:t>chemical modification &amp; transformation of substances synthesised elsewhere</a:t>
            </a:r>
          </a:p>
          <a:p>
            <a:r>
              <a:rPr lang="en-IN" dirty="0" smtClean="0"/>
              <a:t>Serve for </a:t>
            </a:r>
            <a:r>
              <a:rPr lang="en-IN" b="1" dirty="0" smtClean="0">
                <a:solidFill>
                  <a:schemeClr val="accent2">
                    <a:lumMod val="75000"/>
                  </a:schemeClr>
                </a:solidFill>
              </a:rPr>
              <a:t>differentiation and rapid turn over of cellular membranes</a:t>
            </a:r>
          </a:p>
          <a:p>
            <a:r>
              <a:rPr lang="en-IN" dirty="0" smtClean="0"/>
              <a:t>Synthesis of </a:t>
            </a:r>
            <a:r>
              <a:rPr lang="en-IN" b="1" dirty="0" err="1" smtClean="0">
                <a:solidFill>
                  <a:srgbClr val="008000"/>
                </a:solidFill>
              </a:rPr>
              <a:t>mucopolysaccharides</a:t>
            </a:r>
            <a:r>
              <a:rPr lang="en-IN" b="1" dirty="0" smtClean="0">
                <a:solidFill>
                  <a:srgbClr val="008000"/>
                </a:solidFill>
              </a:rPr>
              <a:t>, </a:t>
            </a:r>
            <a:r>
              <a:rPr lang="en-IN" b="1" dirty="0" err="1" smtClean="0">
                <a:solidFill>
                  <a:srgbClr val="008000"/>
                </a:solidFill>
              </a:rPr>
              <a:t>glycoproteins</a:t>
            </a:r>
            <a:r>
              <a:rPr lang="en-IN" b="1" dirty="0" smtClean="0">
                <a:solidFill>
                  <a:srgbClr val="008000"/>
                </a:solidFill>
              </a:rPr>
              <a:t>, </a:t>
            </a:r>
            <a:r>
              <a:rPr lang="en-IN" b="1" dirty="0" err="1" smtClean="0">
                <a:solidFill>
                  <a:srgbClr val="008000"/>
                </a:solidFill>
              </a:rPr>
              <a:t>glycolipids</a:t>
            </a:r>
            <a:r>
              <a:rPr lang="en-IN" dirty="0" smtClean="0"/>
              <a:t> by </a:t>
            </a:r>
            <a:r>
              <a:rPr lang="en-IN" dirty="0" err="1" smtClean="0"/>
              <a:t>glycosylation</a:t>
            </a:r>
            <a:r>
              <a:rPr lang="en-IN" dirty="0" smtClean="0"/>
              <a:t> (using </a:t>
            </a:r>
            <a:r>
              <a:rPr lang="en-IN" dirty="0" err="1" smtClean="0"/>
              <a:t>glycosyl</a:t>
            </a:r>
            <a:r>
              <a:rPr lang="en-IN" dirty="0" smtClean="0"/>
              <a:t> </a:t>
            </a:r>
            <a:r>
              <a:rPr lang="en-IN" dirty="0" err="1" smtClean="0"/>
              <a:t>transferases</a:t>
            </a:r>
            <a:r>
              <a:rPr lang="en-IN" dirty="0" smtClean="0"/>
              <a:t>)</a:t>
            </a:r>
          </a:p>
          <a:p>
            <a:r>
              <a:rPr lang="en-IN" dirty="0" smtClean="0"/>
              <a:t>Cellular secretion of </a:t>
            </a:r>
            <a:r>
              <a:rPr lang="en-IN" b="1" dirty="0" smtClean="0"/>
              <a:t>export proteins, intracellular enzymes, hormones, antibodies, yolk granules, lipid droplets</a:t>
            </a:r>
            <a:r>
              <a:rPr lang="en-IN" dirty="0" smtClean="0"/>
              <a:t>, etc</a:t>
            </a:r>
          </a:p>
          <a:p>
            <a:r>
              <a:rPr lang="en-IN" dirty="0" smtClean="0"/>
              <a:t>Secretion of </a:t>
            </a:r>
            <a:r>
              <a:rPr lang="en-IN" b="1" dirty="0" smtClean="0">
                <a:solidFill>
                  <a:srgbClr val="FF0000"/>
                </a:solidFill>
              </a:rPr>
              <a:t>mucus, milk protein, </a:t>
            </a:r>
            <a:r>
              <a:rPr lang="en-IN" b="1" dirty="0" err="1" smtClean="0">
                <a:solidFill>
                  <a:srgbClr val="FF0000"/>
                </a:solidFill>
              </a:rPr>
              <a:t>thyroxine</a:t>
            </a:r>
            <a:r>
              <a:rPr lang="en-IN" b="1" dirty="0" smtClean="0">
                <a:solidFill>
                  <a:srgbClr val="FF0000"/>
                </a:solidFill>
              </a:rPr>
              <a:t> compounds</a:t>
            </a:r>
            <a:r>
              <a:rPr lang="en-IN" dirty="0" smtClean="0"/>
              <a:t>, etc</a:t>
            </a:r>
          </a:p>
          <a:p>
            <a:r>
              <a:rPr lang="en-IN" dirty="0" smtClean="0"/>
              <a:t>Formation &amp; packaging of </a:t>
            </a:r>
            <a:r>
              <a:rPr lang="en-IN" b="1" dirty="0" err="1" smtClean="0">
                <a:solidFill>
                  <a:schemeClr val="tx2">
                    <a:lumMod val="75000"/>
                  </a:schemeClr>
                </a:solidFill>
              </a:rPr>
              <a:t>zymogen</a:t>
            </a:r>
            <a:r>
              <a:rPr lang="en-IN" b="1" dirty="0" smtClean="0">
                <a:solidFill>
                  <a:schemeClr val="tx2">
                    <a:lumMod val="75000"/>
                  </a:schemeClr>
                </a:solidFill>
              </a:rPr>
              <a:t>, melanin granules</a:t>
            </a:r>
            <a:r>
              <a:rPr lang="en-IN" dirty="0" smtClean="0"/>
              <a:t>, etc</a:t>
            </a:r>
          </a:p>
          <a:p>
            <a:r>
              <a:rPr lang="en-IN" dirty="0" smtClean="0"/>
              <a:t>Formation of </a:t>
            </a:r>
            <a:r>
              <a:rPr lang="en-IN" b="1" dirty="0" err="1" smtClean="0">
                <a:solidFill>
                  <a:srgbClr val="008000"/>
                </a:solidFill>
              </a:rPr>
              <a:t>microbodies</a:t>
            </a:r>
            <a:r>
              <a:rPr lang="en-IN" b="1" dirty="0" smtClean="0">
                <a:solidFill>
                  <a:srgbClr val="008000"/>
                </a:solidFill>
              </a:rPr>
              <a:t>, primary </a:t>
            </a:r>
            <a:r>
              <a:rPr lang="en-IN" b="1" dirty="0" err="1" smtClean="0">
                <a:solidFill>
                  <a:srgbClr val="008000"/>
                </a:solidFill>
              </a:rPr>
              <a:t>lysosomes</a:t>
            </a:r>
            <a:endParaRPr lang="en-IN" b="1" dirty="0" smtClean="0">
              <a:solidFill>
                <a:srgbClr val="008000"/>
              </a:solidFill>
            </a:endParaRPr>
          </a:p>
          <a:p>
            <a:r>
              <a:rPr lang="en-IN" dirty="0" smtClean="0"/>
              <a:t>Formation of </a:t>
            </a:r>
            <a:r>
              <a:rPr lang="en-IN" b="1" dirty="0" err="1" smtClean="0">
                <a:solidFill>
                  <a:srgbClr val="C00000"/>
                </a:solidFill>
              </a:rPr>
              <a:t>acrosome</a:t>
            </a:r>
            <a:r>
              <a:rPr lang="en-IN" dirty="0" smtClean="0"/>
              <a:t> in developing animal sperms</a:t>
            </a:r>
          </a:p>
          <a:p>
            <a:r>
              <a:rPr lang="en-IN" dirty="0" smtClean="0"/>
              <a:t>Formation of protective coating in developing</a:t>
            </a:r>
            <a:r>
              <a:rPr lang="en-IN" b="1" dirty="0" smtClean="0">
                <a:solidFill>
                  <a:srgbClr val="0000FF"/>
                </a:solidFill>
              </a:rPr>
              <a:t> </a:t>
            </a:r>
            <a:r>
              <a:rPr lang="en-IN" b="1" dirty="0" err="1" smtClean="0">
                <a:solidFill>
                  <a:srgbClr val="0000FF"/>
                </a:solidFill>
              </a:rPr>
              <a:t>oocytes</a:t>
            </a:r>
            <a:endParaRPr lang="en-IN" b="1" dirty="0" smtClean="0">
              <a:solidFill>
                <a:srgbClr val="0000FF"/>
              </a:solidFill>
            </a:endParaRPr>
          </a:p>
          <a:p>
            <a:r>
              <a:rPr lang="en-IN" b="1" dirty="0" smtClean="0"/>
              <a:t>Removal &amp; recycling of excess membranes</a:t>
            </a:r>
          </a:p>
          <a:p>
            <a:r>
              <a:rPr lang="en-IN" dirty="0" smtClean="0"/>
              <a:t>Formation, packaging and transport of </a:t>
            </a:r>
            <a:r>
              <a:rPr lang="en-IN" b="1" dirty="0" smtClean="0">
                <a:solidFill>
                  <a:srgbClr val="0070C0"/>
                </a:solidFill>
              </a:rPr>
              <a:t>cell wall polysaccharides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Aggregations of membrane-bound spaces</a:t>
            </a:r>
          </a:p>
          <a:p>
            <a:r>
              <a:rPr lang="en-IN" dirty="0" smtClean="0"/>
              <a:t>Serve as centres of cellular secretion</a:t>
            </a:r>
          </a:p>
          <a:p>
            <a:r>
              <a:rPr lang="en-IN" dirty="0" smtClean="0"/>
              <a:t>Concerned with concentration, chemical modification &amp; packaging of synthetic products as </a:t>
            </a:r>
            <a:r>
              <a:rPr lang="en-IN" dirty="0" err="1" smtClean="0"/>
              <a:t>secretory</a:t>
            </a:r>
            <a:r>
              <a:rPr lang="en-IN" dirty="0" smtClean="0"/>
              <a:t> granules or droplets</a:t>
            </a:r>
          </a:p>
          <a:p>
            <a:r>
              <a:rPr lang="en-IN" dirty="0" smtClean="0"/>
              <a:t>First discovered by </a:t>
            </a:r>
            <a:r>
              <a:rPr lang="en-IN" dirty="0" err="1" smtClean="0"/>
              <a:t>Camillo</a:t>
            </a:r>
            <a:r>
              <a:rPr lang="en-IN" dirty="0" smtClean="0"/>
              <a:t> Golgi (1898)</a:t>
            </a:r>
          </a:p>
          <a:p>
            <a:r>
              <a:rPr lang="en-IN" dirty="0" smtClean="0"/>
              <a:t>Located between nucleus &amp; apical pole in </a:t>
            </a:r>
            <a:r>
              <a:rPr lang="en-IN" dirty="0" err="1" smtClean="0"/>
              <a:t>secretory</a:t>
            </a:r>
            <a:r>
              <a:rPr lang="en-IN" dirty="0" smtClean="0"/>
              <a:t> cells</a:t>
            </a:r>
          </a:p>
          <a:p>
            <a:r>
              <a:rPr lang="en-IN" dirty="0" smtClean="0"/>
              <a:t>Circum-nuclear position in nerve cells</a:t>
            </a:r>
          </a:p>
          <a:p>
            <a:r>
              <a:rPr lang="en-IN" dirty="0" smtClean="0"/>
              <a:t>Most cells – only a single set</a:t>
            </a:r>
          </a:p>
          <a:p>
            <a:r>
              <a:rPr lang="en-IN" dirty="0" smtClean="0"/>
              <a:t>Invertebrate cells, nerve cells, liver cells – multiple sets (called </a:t>
            </a:r>
            <a:r>
              <a:rPr lang="en-IN" dirty="0" err="1" smtClean="0"/>
              <a:t>dictyosomes</a:t>
            </a:r>
            <a:r>
              <a:rPr lang="en-IN" dirty="0" smtClean="0"/>
              <a:t>)</a:t>
            </a:r>
          </a:p>
          <a:p>
            <a:r>
              <a:rPr lang="en-IN" dirty="0" smtClean="0"/>
              <a:t>Salivary gland cells - numerous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Morphology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Membrane-bound spaces</a:t>
            </a:r>
          </a:p>
          <a:p>
            <a:r>
              <a:rPr lang="en-IN" dirty="0" smtClean="0"/>
              <a:t>Three kinds</a:t>
            </a:r>
          </a:p>
          <a:p>
            <a:pPr lvl="4"/>
            <a:r>
              <a:rPr lang="en-IN" dirty="0" smtClean="0"/>
              <a:t>Lamellae (core units)</a:t>
            </a:r>
          </a:p>
          <a:p>
            <a:pPr lvl="4"/>
            <a:r>
              <a:rPr lang="en-IN" dirty="0" smtClean="0"/>
              <a:t>Vesicles (around lamellae as clusters)</a:t>
            </a:r>
          </a:p>
          <a:p>
            <a:pPr lvl="4"/>
            <a:r>
              <a:rPr lang="en-IN" dirty="0" smtClean="0"/>
              <a:t>Vacuoles (around lamellae as clusters)</a:t>
            </a:r>
          </a:p>
          <a:p>
            <a:pPr lvl="4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mage result for golgi apparat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36" y="0"/>
            <a:ext cx="88820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2008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Lamellae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6048672"/>
          </a:xfrm>
        </p:spPr>
        <p:txBody>
          <a:bodyPr>
            <a:normAutofit fontScale="85000" lnSpcReduction="10000"/>
          </a:bodyPr>
          <a:lstStyle/>
          <a:p>
            <a:pPr marL="630238" lvl="4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Flattened sacs in parallel stacks called </a:t>
            </a:r>
            <a:r>
              <a:rPr lang="en-I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golgiosomes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0238" lvl="4" indent="-539750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Interlamellar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space filled with granular material</a:t>
            </a:r>
          </a:p>
          <a:p>
            <a:pPr marL="630238" lvl="4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Lamellar membranes are always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in equilibrium</a:t>
            </a:r>
          </a:p>
          <a:p>
            <a:pPr marL="1544638" lvl="6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by getting budded off from SER</a:t>
            </a:r>
          </a:p>
          <a:p>
            <a:pPr marL="1544638" lvl="6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the same time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lost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formation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vesicles</a:t>
            </a:r>
          </a:p>
          <a:p>
            <a:pPr marL="630238" lvl="4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Each lamella has a 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convex outer side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(entry face or </a:t>
            </a:r>
            <a:r>
              <a:rPr lang="en-IN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face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&amp; </a:t>
            </a:r>
          </a:p>
          <a:p>
            <a:pPr marL="630238" lvl="4" indent="-53975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                      a </a:t>
            </a:r>
            <a:r>
              <a:rPr lang="en-I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concave inner face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(exit face or </a:t>
            </a:r>
            <a:r>
              <a:rPr lang="en-I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 face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0238" lvl="4" indent="-539750"/>
            <a:r>
              <a:rPr lang="en-IN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receives vesicles from ER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trans face 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gives out </a:t>
            </a:r>
            <a:r>
              <a:rPr lang="en-IN" u="sng" dirty="0" err="1" smtClean="0">
                <a:latin typeface="Times New Roman" pitchFamily="18" charset="0"/>
                <a:cs typeface="Times New Roman" pitchFamily="18" charset="0"/>
              </a:rPr>
              <a:t>secretory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 vesicles</a:t>
            </a:r>
          </a:p>
          <a:p>
            <a:pPr marL="630238" lvl="4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Both face associated with network of tubules called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Golgi network &amp; trans Golgi network</a:t>
            </a:r>
          </a:p>
          <a:p>
            <a:pPr marL="630238" lvl="4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Lamellar stack has 3 kinds of sacs</a:t>
            </a:r>
          </a:p>
          <a:p>
            <a:pPr marL="2459038" lvl="8" indent="-539750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sacs (towards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face of stack)</a:t>
            </a:r>
          </a:p>
          <a:p>
            <a:pPr marL="2459038" lvl="8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 sacs (towards inner face of stack)</a:t>
            </a:r>
          </a:p>
          <a:p>
            <a:pPr marL="2459038" lvl="8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Medial sacs (middle of stack)</a:t>
            </a:r>
          </a:p>
          <a:p>
            <a:pPr marL="2459038" lvl="8" indent="-539750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sacs – phosphorylation of mannose molecules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glycoproteins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lysosomes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(this formation gives signal to direct proteins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lysosomes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459038" lvl="8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Medial sacs – removal of mannose molecules &amp; addition of acetyl glucosamine</a:t>
            </a:r>
          </a:p>
          <a:p>
            <a:pPr marL="2459038" lvl="8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 sacs- addition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sialic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acid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glycoproteins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459038" lvl="8" indent="-539750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Transport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glycoproteins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IN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-to-medial-to-trans sacs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effected by the vesicles which bud from one sac and then fuse with next sac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3554" name="Picture 2" descr="C:\Users\LoTus\Desktop\gol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7321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4578" name="Picture 2" descr="C:\Users\LoTus\Desktop\golgi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64" y="-4643"/>
            <a:ext cx="7884368" cy="6862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IN" dirty="0" smtClean="0"/>
              <a:t>Between </a:t>
            </a:r>
            <a:r>
              <a:rPr lang="en-IN" b="1" dirty="0" err="1" smtClean="0">
                <a:solidFill>
                  <a:srgbClr val="0000FF"/>
                </a:solidFill>
              </a:rPr>
              <a:t>cis</a:t>
            </a:r>
            <a:r>
              <a:rPr lang="en-IN" b="1" dirty="0" smtClean="0">
                <a:solidFill>
                  <a:srgbClr val="0000FF"/>
                </a:solidFill>
              </a:rPr>
              <a:t> face </a:t>
            </a:r>
            <a:r>
              <a:rPr lang="en-IN" dirty="0" smtClean="0"/>
              <a:t>and RER- membrane bound bodies, called </a:t>
            </a:r>
            <a:r>
              <a:rPr lang="en-IN" b="1" dirty="0" smtClean="0"/>
              <a:t>transition vesicles </a:t>
            </a:r>
            <a:r>
              <a:rPr lang="en-IN" dirty="0" smtClean="0"/>
              <a:t>or </a:t>
            </a:r>
            <a:r>
              <a:rPr lang="en-IN" b="1" dirty="0" smtClean="0"/>
              <a:t>transition tubules</a:t>
            </a:r>
          </a:p>
          <a:p>
            <a:r>
              <a:rPr lang="en-IN" dirty="0" smtClean="0"/>
              <a:t>They converge upon the lamellae</a:t>
            </a:r>
          </a:p>
          <a:p>
            <a:r>
              <a:rPr lang="en-IN" dirty="0" smtClean="0"/>
              <a:t>They are originated from RER and form new lamellae</a:t>
            </a:r>
          </a:p>
          <a:p>
            <a:r>
              <a:rPr lang="en-IN" dirty="0" smtClean="0"/>
              <a:t>This compensates the lose of lamellae at </a:t>
            </a:r>
            <a:r>
              <a:rPr lang="en-IN" b="1" dirty="0" smtClean="0">
                <a:solidFill>
                  <a:srgbClr val="0000FF"/>
                </a:solidFill>
              </a:rPr>
              <a:t>trans face</a:t>
            </a:r>
            <a:endParaRPr lang="en-IN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Vesicles</a:t>
            </a:r>
          </a:p>
          <a:p>
            <a:pPr lvl="4"/>
            <a:r>
              <a:rPr lang="en-IN" dirty="0" smtClean="0"/>
              <a:t>Large, scattered sacs</a:t>
            </a:r>
          </a:p>
          <a:p>
            <a:pPr lvl="4"/>
            <a:r>
              <a:rPr lang="en-IN" dirty="0" smtClean="0"/>
              <a:t>Filled with granular material</a:t>
            </a:r>
          </a:p>
          <a:p>
            <a:pPr lvl="4"/>
            <a:r>
              <a:rPr lang="en-IN" dirty="0" smtClean="0"/>
              <a:t>Two types</a:t>
            </a:r>
          </a:p>
          <a:p>
            <a:pPr lvl="5"/>
            <a:r>
              <a:rPr lang="en-IN" dirty="0" smtClean="0">
                <a:solidFill>
                  <a:srgbClr val="0000FF"/>
                </a:solidFill>
              </a:rPr>
              <a:t>Smooth-surfaced vesicle</a:t>
            </a:r>
          </a:p>
          <a:p>
            <a:pPr lvl="5"/>
            <a:r>
              <a:rPr lang="en-IN" dirty="0" smtClean="0">
                <a:solidFill>
                  <a:srgbClr val="0000FF"/>
                </a:solidFill>
              </a:rPr>
              <a:t>Rough-surfaced vesicle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Zone of exclusion</a:t>
            </a:r>
          </a:p>
          <a:p>
            <a:pPr lvl="4"/>
            <a:r>
              <a:rPr lang="en-IN" dirty="0" smtClean="0"/>
              <a:t>Area around </a:t>
            </a:r>
            <a:r>
              <a:rPr lang="en-IN" dirty="0" err="1" smtClean="0"/>
              <a:t>golgi</a:t>
            </a:r>
            <a:r>
              <a:rPr lang="en-IN" dirty="0" smtClean="0"/>
              <a:t> bodies, where glycogen, </a:t>
            </a:r>
            <a:r>
              <a:rPr lang="en-IN" dirty="0" err="1" smtClean="0"/>
              <a:t>ribosomes</a:t>
            </a:r>
            <a:r>
              <a:rPr lang="en-IN" dirty="0" smtClean="0"/>
              <a:t> and mitochondria are absent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598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Golgi Bodies</vt:lpstr>
      <vt:lpstr>PowerPoint Presentation</vt:lpstr>
      <vt:lpstr>Morphology</vt:lpstr>
      <vt:lpstr>PowerPoint Presentation</vt:lpstr>
      <vt:lpstr>Lamellae </vt:lpstr>
      <vt:lpstr>PowerPoint Presentation</vt:lpstr>
      <vt:lpstr>PowerPoint Presentation</vt:lpstr>
      <vt:lpstr>PowerPoint Presentation</vt:lpstr>
      <vt:lpstr>PowerPoint Presentation</vt:lpstr>
      <vt:lpstr>Chemical composition</vt:lpstr>
      <vt:lpstr>Biogenesis</vt:lpstr>
      <vt:lpstr>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Golgi Bodies</dc:title>
  <dc:creator>LoTus</dc:creator>
  <cp:lastModifiedBy>ss</cp:lastModifiedBy>
  <cp:revision>16</cp:revision>
  <dcterms:created xsi:type="dcterms:W3CDTF">2017-06-21T15:19:45Z</dcterms:created>
  <dcterms:modified xsi:type="dcterms:W3CDTF">2016-10-17T15:31:04Z</dcterms:modified>
</cp:coreProperties>
</file>